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324" r:id="rId5"/>
    <p:sldId id="319" r:id="rId6"/>
    <p:sldId id="317" r:id="rId7"/>
    <p:sldId id="323" r:id="rId8"/>
    <p:sldId id="321" r:id="rId9"/>
    <p:sldId id="280" r:id="rId10"/>
    <p:sldId id="306" r:id="rId11"/>
    <p:sldId id="315" r:id="rId12"/>
    <p:sldId id="314" r:id="rId13"/>
    <p:sldId id="322" r:id="rId14"/>
    <p:sldId id="325" r:id="rId15"/>
    <p:sldId id="326" r:id="rId16"/>
    <p:sldId id="327" r:id="rId17"/>
    <p:sldId id="328" r:id="rId18"/>
    <p:sldId id="318" r:id="rId19"/>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5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129" autoAdjust="0"/>
    <p:restoredTop sz="94992" autoAdjust="0"/>
  </p:normalViewPr>
  <p:slideViewPr>
    <p:cSldViewPr>
      <p:cViewPr varScale="1">
        <p:scale>
          <a:sx n="72" d="100"/>
          <a:sy n="72" d="100"/>
        </p:scale>
        <p:origin x="-82" y="-211"/>
      </p:cViewPr>
      <p:guideLst>
        <p:guide orient="horz" pos="2160"/>
        <p:guide pos="2880"/>
      </p:guideLst>
    </p:cSldViewPr>
  </p:slideViewPr>
  <p:outlineViewPr>
    <p:cViewPr>
      <p:scale>
        <a:sx n="33" d="100"/>
        <a:sy n="33" d="100"/>
      </p:scale>
      <p:origin x="48" y="13008"/>
    </p:cViewPr>
  </p:outlineViewPr>
  <p:notesTextViewPr>
    <p:cViewPr>
      <p:scale>
        <a:sx n="100" d="100"/>
        <a:sy n="100" d="100"/>
      </p:scale>
      <p:origin x="0" y="0"/>
    </p:cViewPr>
  </p:notesTextViewPr>
  <p:sorterViewPr>
    <p:cViewPr>
      <p:scale>
        <a:sx n="93" d="100"/>
        <a:sy n="93" d="100"/>
      </p:scale>
      <p:origin x="0" y="0"/>
    </p:cViewPr>
  </p:sorterViewPr>
  <p:notesViewPr>
    <p:cSldViewPr>
      <p:cViewPr varScale="1">
        <p:scale>
          <a:sx n="62" d="100"/>
          <a:sy n="62" d="100"/>
        </p:scale>
        <p:origin x="-1742" y="-82"/>
      </p:cViewPr>
      <p:guideLst>
        <p:guide orient="horz" pos="2897"/>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ustomXml" Target="../customXml/item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openxmlformats.org/officeDocument/2006/relationships/customXml" Target="../customXml/item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0375"/>
          </a:xfrm>
          <a:prstGeom prst="rect">
            <a:avLst/>
          </a:prstGeom>
        </p:spPr>
        <p:txBody>
          <a:bodyPr vert="horz" lIns="91440" tIns="45720" rIns="91440" bIns="45720" rtlCol="0"/>
          <a:lstStyle>
            <a:lvl1pPr algn="r">
              <a:defRPr sz="1200"/>
            </a:lvl1pPr>
          </a:lstStyle>
          <a:p>
            <a:fld id="{F756B84F-8BD0-4844-9CF8-B2ACF6DB4853}" type="datetimeFigureOut">
              <a:rPr lang="en-US" smtClean="0"/>
              <a:pPr/>
              <a:t>6/9/2015</a:t>
            </a:fld>
            <a:endParaRPr lang="en-US"/>
          </a:p>
        </p:txBody>
      </p:sp>
      <p:sp>
        <p:nvSpPr>
          <p:cNvPr id="4" name="Footer Placeholder 3"/>
          <p:cNvSpPr>
            <a:spLocks noGrp="1"/>
          </p:cNvSpPr>
          <p:nvPr>
            <p:ph type="ftr" sz="quarter" idx="2"/>
          </p:nvPr>
        </p:nvSpPr>
        <p:spPr>
          <a:xfrm>
            <a:off x="0" y="8737600"/>
            <a:ext cx="2971800"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37600"/>
            <a:ext cx="2971800" cy="460375"/>
          </a:xfrm>
          <a:prstGeom prst="rect">
            <a:avLst/>
          </a:prstGeom>
        </p:spPr>
        <p:txBody>
          <a:bodyPr vert="horz" lIns="91440" tIns="45720" rIns="91440" bIns="45720" rtlCol="0" anchor="b"/>
          <a:lstStyle>
            <a:lvl1pPr algn="r">
              <a:defRPr sz="1200"/>
            </a:lvl1pPr>
          </a:lstStyle>
          <a:p>
            <a:fld id="{C3B043FF-0219-4A7A-B389-E6B53E889C0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0293"/>
          </a:xfrm>
          <a:prstGeom prst="rect">
            <a:avLst/>
          </a:prstGeom>
        </p:spPr>
        <p:txBody>
          <a:bodyPr vert="horz" lIns="90041" tIns="45020" rIns="90041" bIns="45020" rtlCol="0"/>
          <a:lstStyle>
            <a:lvl1pPr algn="l">
              <a:defRPr sz="1200"/>
            </a:lvl1pPr>
          </a:lstStyle>
          <a:p>
            <a:endParaRPr lang="en-US" dirty="0"/>
          </a:p>
        </p:txBody>
      </p:sp>
      <p:sp>
        <p:nvSpPr>
          <p:cNvPr id="3" name="Date Placeholder 2"/>
          <p:cNvSpPr>
            <a:spLocks noGrp="1"/>
          </p:cNvSpPr>
          <p:nvPr>
            <p:ph type="dt" idx="1"/>
          </p:nvPr>
        </p:nvSpPr>
        <p:spPr>
          <a:xfrm>
            <a:off x="3884027" y="0"/>
            <a:ext cx="2972421" cy="460293"/>
          </a:xfrm>
          <a:prstGeom prst="rect">
            <a:avLst/>
          </a:prstGeom>
        </p:spPr>
        <p:txBody>
          <a:bodyPr vert="horz" lIns="90041" tIns="45020" rIns="90041" bIns="45020" rtlCol="0"/>
          <a:lstStyle>
            <a:lvl1pPr algn="r">
              <a:defRPr sz="1200"/>
            </a:lvl1pPr>
          </a:lstStyle>
          <a:p>
            <a:fld id="{DCA035BC-82CF-4B96-B294-9522D3C1408F}" type="datetimeFigureOut">
              <a:rPr lang="en-US" smtClean="0"/>
              <a:pPr/>
              <a:t>6/9/2015</a:t>
            </a:fld>
            <a:endParaRPr lang="en-US" dirty="0"/>
          </a:p>
        </p:txBody>
      </p:sp>
      <p:sp>
        <p:nvSpPr>
          <p:cNvPr id="4" name="Slide Image Placeholder 3"/>
          <p:cNvSpPr>
            <a:spLocks noGrp="1" noRot="1" noChangeAspect="1"/>
          </p:cNvSpPr>
          <p:nvPr>
            <p:ph type="sldImg" idx="2"/>
          </p:nvPr>
        </p:nvSpPr>
        <p:spPr>
          <a:xfrm>
            <a:off x="1128713" y="688975"/>
            <a:ext cx="4600575" cy="3451225"/>
          </a:xfrm>
          <a:prstGeom prst="rect">
            <a:avLst/>
          </a:prstGeom>
          <a:noFill/>
          <a:ln w="12700">
            <a:solidFill>
              <a:prstClr val="black"/>
            </a:solidFill>
          </a:ln>
        </p:spPr>
        <p:txBody>
          <a:bodyPr vert="horz" lIns="90041" tIns="45020" rIns="90041" bIns="45020" rtlCol="0" anchor="ctr"/>
          <a:lstStyle/>
          <a:p>
            <a:endParaRPr lang="en-US" dirty="0"/>
          </a:p>
        </p:txBody>
      </p:sp>
      <p:sp>
        <p:nvSpPr>
          <p:cNvPr id="5" name="Notes Placeholder 4"/>
          <p:cNvSpPr>
            <a:spLocks noGrp="1"/>
          </p:cNvSpPr>
          <p:nvPr>
            <p:ph type="body" sz="quarter" idx="3"/>
          </p:nvPr>
        </p:nvSpPr>
        <p:spPr>
          <a:xfrm>
            <a:off x="686421" y="4370421"/>
            <a:ext cx="5485158" cy="4139490"/>
          </a:xfrm>
          <a:prstGeom prst="rect">
            <a:avLst/>
          </a:prstGeom>
        </p:spPr>
        <p:txBody>
          <a:bodyPr vert="horz" lIns="90041" tIns="45020" rIns="90041" bIns="450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37700"/>
            <a:ext cx="2972421" cy="460293"/>
          </a:xfrm>
          <a:prstGeom prst="rect">
            <a:avLst/>
          </a:prstGeom>
        </p:spPr>
        <p:txBody>
          <a:bodyPr vert="horz" lIns="90041" tIns="45020" rIns="90041" bIns="450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027" y="8737700"/>
            <a:ext cx="2972421" cy="460293"/>
          </a:xfrm>
          <a:prstGeom prst="rect">
            <a:avLst/>
          </a:prstGeom>
        </p:spPr>
        <p:txBody>
          <a:bodyPr vert="horz" lIns="90041" tIns="45020" rIns="90041" bIns="45020" rtlCol="0" anchor="b"/>
          <a:lstStyle>
            <a:lvl1pPr algn="r">
              <a:defRPr sz="1200"/>
            </a:lvl1pPr>
          </a:lstStyle>
          <a:p>
            <a:fld id="{1658DF06-2105-4C76-974B-6DE04CD20E4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C507E87A-3882-4DF4-9FAF-A2928E90757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06672BDC-DEB8-4079-888C-5AA8ABAE540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5A2BF409-419D-4A34-AFF9-10DFF43FA615}"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211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5FAFAEB4-BF79-45CD-B4D9-84B4C4B5AF3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859ED846-BEC0-49F0-A317-1601D094115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AB92F63E-5817-4322-8E10-F96760BD728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306DEC2E-851D-4500-AC23-33D9269A4A2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3475BB30-535F-4528-9A96-661071FD4DD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898EA658-1BC0-49ED-A89C-BCEF241E7A3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07B60E7F-97F3-4FE2-92EE-F5D5C49CD82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6FE1B962-C6F3-430E-BFF3-EB25E836602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A4550028-212B-4D5F-B022-FAE0819FB85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sldNum" sz="quarter" idx="4"/>
          </p:nvPr>
        </p:nvSpPr>
        <p:spPr bwMode="auto">
          <a:xfrm>
            <a:off x="3657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fld id="{B7C59B7C-85B4-4150-84FE-F8AB36FC38DB}" type="slidenum">
              <a:rPr lang="en-US"/>
              <a:pPr>
                <a:defRPr/>
              </a:pPr>
              <a:t>‹#›</a:t>
            </a:fld>
            <a:endParaRPr lang="en-US" dirty="0"/>
          </a:p>
        </p:txBody>
      </p:sp>
      <p:pic>
        <p:nvPicPr>
          <p:cNvPr id="2053" name="Picture 8" descr="USACE_logo"/>
          <p:cNvPicPr>
            <a:picLocks noChangeAspect="1" noChangeArrowheads="1"/>
          </p:cNvPicPr>
          <p:nvPr/>
        </p:nvPicPr>
        <p:blipFill>
          <a:blip r:embed="rId16" cstate="print"/>
          <a:srcRect/>
          <a:stretch>
            <a:fillRect/>
          </a:stretch>
        </p:blipFill>
        <p:spPr bwMode="auto">
          <a:xfrm>
            <a:off x="8004175" y="5715000"/>
            <a:ext cx="758825" cy="519113"/>
          </a:xfrm>
          <a:prstGeom prst="rect">
            <a:avLst/>
          </a:prstGeom>
          <a:noFill/>
          <a:ln w="9525">
            <a:noFill/>
            <a:miter lim="800000"/>
            <a:headEnd/>
            <a:tailEnd/>
          </a:ln>
        </p:spPr>
      </p:pic>
      <p:sp>
        <p:nvSpPr>
          <p:cNvPr id="3081" name="Text Box 9"/>
          <p:cNvSpPr txBox="1">
            <a:spLocks noChangeArrowheads="1"/>
          </p:cNvSpPr>
          <p:nvPr/>
        </p:nvSpPr>
        <p:spPr bwMode="auto">
          <a:xfrm>
            <a:off x="6223000" y="6416675"/>
            <a:ext cx="2606675" cy="212725"/>
          </a:xfrm>
          <a:prstGeom prst="rect">
            <a:avLst/>
          </a:prstGeom>
          <a:noFill/>
          <a:ln w="9525">
            <a:noFill/>
            <a:miter lim="800000"/>
            <a:headEnd/>
            <a:tailEnd/>
          </a:ln>
          <a:effectLst/>
        </p:spPr>
        <p:txBody>
          <a:bodyPr lIns="0" tIns="0" rIns="0" bIns="0">
            <a:spAutoFit/>
          </a:bodyPr>
          <a:lstStyle/>
          <a:p>
            <a:pPr algn="r">
              <a:defRPr/>
            </a:pPr>
            <a:r>
              <a:rPr lang="en-US" sz="1400" b="1" dirty="0">
                <a:solidFill>
                  <a:srgbClr val="000000"/>
                </a:solidFill>
                <a:latin typeface="+mn-lt"/>
              </a:rPr>
              <a:t>BUILDING STRONG</a:t>
            </a:r>
            <a:r>
              <a:rPr lang="en-US" sz="1400" b="1" baseline="-25000" dirty="0">
                <a:solidFill>
                  <a:srgbClr val="000000"/>
                </a:solidFill>
                <a:latin typeface="+mn-lt"/>
              </a:rPr>
              <a:t>®</a:t>
            </a:r>
          </a:p>
        </p:txBody>
      </p:sp>
      <p:sp>
        <p:nvSpPr>
          <p:cNvPr id="3082" name="Line 10"/>
          <p:cNvSpPr>
            <a:spLocks noChangeShapeType="1"/>
          </p:cNvSpPr>
          <p:nvPr/>
        </p:nvSpPr>
        <p:spPr bwMode="auto">
          <a:xfrm flipH="1">
            <a:off x="457200" y="6324600"/>
            <a:ext cx="8229600" cy="0"/>
          </a:xfrm>
          <a:prstGeom prst="line">
            <a:avLst/>
          </a:prstGeom>
          <a:noFill/>
          <a:ln w="9525">
            <a:solidFill>
              <a:schemeClr val="tx1"/>
            </a:solidFill>
            <a:round/>
            <a:headEnd/>
            <a:tailEnd/>
          </a:ln>
          <a:effectLst/>
        </p:spPr>
        <p:txBody>
          <a:bodyPr/>
          <a:lstStyle/>
          <a:p>
            <a:pPr>
              <a:defRPr/>
            </a:pPr>
            <a:endParaRPr lang="en-US" dirty="0">
              <a:solidFill>
                <a:srgbClr val="000000"/>
              </a:solidFill>
              <a:latin typeface="+mn-lt"/>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mbria" pitchFamily="18" charset="0"/>
        </a:defRPr>
      </a:lvl2pPr>
      <a:lvl3pPr algn="ctr" rtl="0" eaLnBrk="0" fontAlgn="base" hangingPunct="0">
        <a:spcBef>
          <a:spcPct val="0"/>
        </a:spcBef>
        <a:spcAft>
          <a:spcPct val="0"/>
        </a:spcAft>
        <a:defRPr sz="4400">
          <a:solidFill>
            <a:schemeClr val="tx2"/>
          </a:solidFill>
          <a:latin typeface="Cambria" pitchFamily="18" charset="0"/>
        </a:defRPr>
      </a:lvl3pPr>
      <a:lvl4pPr algn="ctr" rtl="0" eaLnBrk="0" fontAlgn="base" hangingPunct="0">
        <a:spcBef>
          <a:spcPct val="0"/>
        </a:spcBef>
        <a:spcAft>
          <a:spcPct val="0"/>
        </a:spcAft>
        <a:defRPr sz="4400">
          <a:solidFill>
            <a:schemeClr val="tx2"/>
          </a:solidFill>
          <a:latin typeface="Cambria" pitchFamily="18" charset="0"/>
        </a:defRPr>
      </a:lvl4pPr>
      <a:lvl5pPr algn="ctr" rtl="0" eaLnBrk="0" fontAlgn="base" hangingPunct="0">
        <a:spcBef>
          <a:spcPct val="0"/>
        </a:spcBef>
        <a:spcAft>
          <a:spcPct val="0"/>
        </a:spcAft>
        <a:defRPr sz="4400">
          <a:solidFill>
            <a:schemeClr val="tx2"/>
          </a:solidFill>
          <a:latin typeface="Cambr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3" pitchFamily="18" charset="2"/>
        <a:buChar char="w"/>
        <a:defRPr sz="2000">
          <a:solidFill>
            <a:schemeClr val="tx1"/>
          </a:solidFill>
          <a:latin typeface="+mn-lt"/>
        </a:defRPr>
      </a:lvl4pPr>
      <a:lvl5pPr marL="2057400" indent="-228600" algn="l" rtl="0" eaLnBrk="0" fontAlgn="base" hangingPunct="0">
        <a:spcBef>
          <a:spcPct val="20000"/>
        </a:spcBef>
        <a:spcAft>
          <a:spcPct val="0"/>
        </a:spcAft>
        <a:buSzPct val="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a:t>
            </a:fld>
            <a:endParaRPr lang="en-US" dirty="0" smtClean="0"/>
          </a:p>
        </p:txBody>
      </p:sp>
      <p:sp>
        <p:nvSpPr>
          <p:cNvPr id="38915" name="Rectangle 2"/>
          <p:cNvSpPr>
            <a:spLocks noGrp="1" noChangeArrowheads="1"/>
          </p:cNvSpPr>
          <p:nvPr>
            <p:ph type="title"/>
          </p:nvPr>
        </p:nvSpPr>
        <p:spPr>
          <a:xfrm>
            <a:off x="152400" y="76200"/>
            <a:ext cx="8534400" cy="1600200"/>
          </a:xfrm>
        </p:spPr>
        <p:txBody>
          <a:bodyPr/>
          <a:lstStyle/>
          <a:p>
            <a:pPr eaLnBrk="1" hangingPunct="1"/>
            <a:r>
              <a:rPr lang="en-US" sz="4000" b="1" dirty="0" smtClean="0">
                <a:solidFill>
                  <a:srgbClr val="0070C0"/>
                </a:solidFill>
                <a:cs typeface="Arial" charset="0"/>
              </a:rPr>
              <a:t/>
            </a:r>
            <a:br>
              <a:rPr lang="en-US" sz="4000" b="1" dirty="0" smtClean="0">
                <a:solidFill>
                  <a:srgbClr val="0070C0"/>
                </a:solidFill>
                <a:cs typeface="Arial" charset="0"/>
              </a:rPr>
            </a:br>
            <a:endParaRPr lang="en-US" sz="36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p>
          <a:p>
            <a:pPr algn="ctr">
              <a:buNone/>
            </a:pPr>
            <a:r>
              <a:rPr lang="en-US" sz="2000" i="1" dirty="0" smtClean="0"/>
              <a:t>	</a:t>
            </a:r>
          </a:p>
          <a:p>
            <a:pPr algn="ctr">
              <a:buNone/>
            </a:pPr>
            <a:r>
              <a:rPr lang="en-US" sz="4000" b="1" dirty="0" smtClean="0">
                <a:solidFill>
                  <a:srgbClr val="0070C0"/>
                </a:solidFill>
              </a:rPr>
              <a:t>Regional General Permit (RGP) 31</a:t>
            </a:r>
          </a:p>
          <a:p>
            <a:pPr algn="ctr">
              <a:buNone/>
            </a:pPr>
            <a:r>
              <a:rPr lang="en-US" sz="3600" dirty="0" smtClean="0"/>
              <a:t>Interagency Meeting</a:t>
            </a:r>
          </a:p>
          <a:p>
            <a:pPr algn="ctr">
              <a:buNone/>
            </a:pPr>
            <a:r>
              <a:rPr lang="en-US" sz="3600" dirty="0" smtClean="0"/>
              <a:t>June 11,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10</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4000" b="1" dirty="0" smtClean="0">
                <a:solidFill>
                  <a:srgbClr val="0070C0"/>
                </a:solidFill>
                <a:cs typeface="Arial" charset="0"/>
              </a:rPr>
              <a:t>Discretionary Authority</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r>
              <a:rPr lang="en-US" sz="2400" dirty="0" smtClean="0"/>
              <a:t>General Condition 2.w. - </a:t>
            </a:r>
            <a:r>
              <a:rPr lang="en-US" sz="2400" u="sng" dirty="0" smtClean="0"/>
              <a:t>the Corps may determine that </a:t>
            </a:r>
          </a:p>
          <a:p>
            <a:pPr>
              <a:buNone/>
            </a:pPr>
            <a:r>
              <a:rPr lang="en-US" sz="2400" dirty="0" smtClean="0"/>
              <a:t>      </a:t>
            </a:r>
            <a:r>
              <a:rPr lang="en-US" sz="2400" u="sng" dirty="0" smtClean="0"/>
              <a:t>RGP 31 will not be applicable to a specific proposal</a:t>
            </a:r>
            <a:r>
              <a:rPr lang="en-US" sz="2400" dirty="0" smtClean="0"/>
              <a:t>; in those cases, NCDOT will need to apply for an individual permit. This case-by-case determination will be based on a number of considerations, including, but not limited to, location, scope of project, amount and type of impact to waters of the U.S. (W0US), quality of WOUS, distribution of impacts to WOUS in relation to project length, water quality issues, proposed mitigation, etc. </a:t>
            </a:r>
          </a:p>
          <a:p>
            <a:pPr>
              <a:buNone/>
            </a:pPr>
            <a:r>
              <a:rPr lang="en-US" sz="2400" dirty="0" smtClean="0"/>
              <a:t>     RGP 31 contains twenty-one (21) special conditions and thirty-two (32) general conditions to avoid or limit adverse environmental impacts.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11</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2000" dirty="0" smtClean="0"/>
              <a:t>Q:  Are bank stabilization and construction of floodplain benches temporary impacts?</a:t>
            </a:r>
          </a:p>
          <a:p>
            <a:pPr>
              <a:buNone/>
            </a:pPr>
            <a:r>
              <a:rPr lang="en-US" sz="2000" dirty="0" smtClean="0"/>
              <a:t> </a:t>
            </a:r>
          </a:p>
          <a:p>
            <a:pPr>
              <a:buNone/>
            </a:pPr>
            <a:r>
              <a:rPr lang="en-US" sz="2000" dirty="0" smtClean="0"/>
              <a:t>A:  No; both are permanent “impacts,” but neither are “losses.”</a:t>
            </a:r>
          </a:p>
          <a:p>
            <a:pPr>
              <a:buNone/>
            </a:pPr>
            <a:r>
              <a:rPr lang="en-US" sz="2000" dirty="0" smtClean="0"/>
              <a:t> </a:t>
            </a:r>
          </a:p>
          <a:p>
            <a:pPr>
              <a:buNone/>
            </a:pPr>
            <a:r>
              <a:rPr lang="en-US" sz="2000" i="1" dirty="0" smtClean="0">
                <a:solidFill>
                  <a:schemeClr val="tx2">
                    <a:lumMod val="50000"/>
                    <a:lumOff val="50000"/>
                  </a:schemeClr>
                </a:solidFill>
              </a:rPr>
              <a:t>      For RGP 31, losses of WOUS result from permanent, adverse effects from filling, flooding, excavation, or drainage caused by the regulated activity. </a:t>
            </a:r>
            <a:r>
              <a:rPr lang="en-US" sz="2000" i="1" dirty="0" smtClean="0">
                <a:solidFill>
                  <a:schemeClr val="tx2">
                    <a:lumMod val="50000"/>
                    <a:lumOff val="50000"/>
                  </a:schemeClr>
                </a:solidFill>
              </a:rPr>
              <a:t>These losses include discharges that change an aquatic area to dry land, increase the bottom elevation of a waterbody, or change the use of a waterbody. The </a:t>
            </a:r>
            <a:r>
              <a:rPr lang="en-US" sz="2000" i="1" dirty="0" smtClean="0">
                <a:solidFill>
                  <a:schemeClr val="tx2">
                    <a:lumMod val="50000"/>
                    <a:lumOff val="50000"/>
                  </a:schemeClr>
                </a:solidFill>
              </a:rPr>
              <a:t>loss of stream bed includes the linear feet of stream bed that is filled or excavated. WOUS temporarily filled, flooded, excavated, or drained, but restored to pre-construction contours and elevations after construction, are not included in the measurement of loss of WOUS. </a:t>
            </a:r>
          </a:p>
          <a:p>
            <a:pPr>
              <a:buNone/>
            </a:pPr>
            <a:r>
              <a:rPr lang="en-US" sz="2000" dirty="0" smtClean="0"/>
              <a:t> </a:t>
            </a:r>
          </a:p>
          <a:p>
            <a:pPr>
              <a:buNone/>
            </a:pPr>
            <a:r>
              <a:rPr lang="en-US" sz="1800" dirty="0" smtClean="0"/>
              <a:t> </a:t>
            </a:r>
          </a:p>
          <a:p>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12</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2000" dirty="0" smtClean="0"/>
              <a:t>Q:  Since bank stabilization activities and floodplain benches are permanent impacts, do impact amounts from these activities factor into the 500’ and/or 1 acre thresholds for many of the activities authorized by RGP 31 at each single and complete project/crossing?</a:t>
            </a:r>
          </a:p>
          <a:p>
            <a:pPr>
              <a:buNone/>
            </a:pPr>
            <a:r>
              <a:rPr lang="en-US" sz="2000" dirty="0" smtClean="0"/>
              <a:t> </a:t>
            </a:r>
          </a:p>
          <a:p>
            <a:pPr>
              <a:buNone/>
            </a:pPr>
            <a:r>
              <a:rPr lang="en-US" sz="2000" dirty="0" smtClean="0"/>
              <a:t>A:  No, impacts from these activities do not factor into the 500’ and/or 1 acre thresholds. The 500’ and/or 1 acre thresholds are for permanent “losses,” not permanent “impacts.”  Note that in the event that the Corps determines that proposed permanent impacts (even permanent impacts that are not permanent losses, such as bank stabilization), would result in more than minimal individual and cumulative adverse effects on the environment, the project, as proposed, cannot be authorized by RGP 31. If this occurs, NCDOT can either revise the project (to qualify for use of RGP 31) or apply for an Individual Permit.  </a:t>
            </a:r>
          </a:p>
          <a:p>
            <a:pPr>
              <a:buNone/>
            </a:pPr>
            <a:r>
              <a:rPr lang="en-US" sz="2000"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13</a:t>
            </a:fld>
            <a:endParaRPr lang="en-US" dirty="0" smtClean="0"/>
          </a:p>
        </p:txBody>
      </p:sp>
      <p:sp>
        <p:nvSpPr>
          <p:cNvPr id="38915" name="Rectangle 2"/>
          <p:cNvSpPr>
            <a:spLocks noGrp="1" noChangeArrowheads="1"/>
          </p:cNvSpPr>
          <p:nvPr>
            <p:ph type="title"/>
          </p:nvPr>
        </p:nvSpPr>
        <p:spPr>
          <a:xfrm>
            <a:off x="152400" y="0"/>
            <a:ext cx="8534400" cy="13716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990600"/>
            <a:ext cx="8241175" cy="5181600"/>
          </a:xfrm>
        </p:spPr>
        <p:txBody>
          <a:bodyPr/>
          <a:lstStyle/>
          <a:p>
            <a:pPr>
              <a:buNone/>
            </a:pPr>
            <a:r>
              <a:rPr lang="en-US" sz="2400" b="1" dirty="0" smtClean="0"/>
              <a:t>Q:</a:t>
            </a:r>
            <a:r>
              <a:rPr lang="en-US" sz="2400" dirty="0" smtClean="0"/>
              <a:t>  Does RGP 31 authorize temporary impacts?</a:t>
            </a:r>
          </a:p>
          <a:p>
            <a:pPr>
              <a:buNone/>
            </a:pPr>
            <a:r>
              <a:rPr lang="en-US" sz="2400" dirty="0" smtClean="0"/>
              <a:t> </a:t>
            </a:r>
            <a:r>
              <a:rPr lang="en-US" sz="2400" b="1" dirty="0" smtClean="0"/>
              <a:t>A:</a:t>
            </a:r>
            <a:r>
              <a:rPr lang="en-US" sz="2400" dirty="0" smtClean="0"/>
              <a:t>  Yes</a:t>
            </a:r>
          </a:p>
          <a:p>
            <a:pPr>
              <a:buNone/>
            </a:pPr>
            <a:r>
              <a:rPr lang="en-US" sz="2400" dirty="0" smtClean="0"/>
              <a:t> </a:t>
            </a:r>
          </a:p>
          <a:p>
            <a:pPr>
              <a:buNone/>
            </a:pPr>
            <a:r>
              <a:rPr lang="en-US" sz="2400" b="1" dirty="0" smtClean="0"/>
              <a:t>Q:</a:t>
            </a:r>
            <a:r>
              <a:rPr lang="en-US" sz="2400" dirty="0" smtClean="0"/>
              <a:t> What is the limit for temporary impacts?</a:t>
            </a:r>
          </a:p>
          <a:p>
            <a:pPr>
              <a:buNone/>
            </a:pPr>
            <a:r>
              <a:rPr lang="en-US" sz="2400" dirty="0" smtClean="0"/>
              <a:t> </a:t>
            </a:r>
            <a:r>
              <a:rPr lang="en-US" sz="2400" b="1" dirty="0" smtClean="0"/>
              <a:t>A:</a:t>
            </a:r>
            <a:r>
              <a:rPr lang="en-US" sz="2400" dirty="0" smtClean="0"/>
              <a:t>  There are no stated limits for temporary impacts, but each proposed project will be reviewed by the Corps prior to authorization; in the event that the Corps determines that proposed temporary impacts would result in more than minimal individual and cumulative adverse effects to the environment, the project, as proposed, cannot be authorized by RGP 31. If this occurs, NCDOT can either revise the project (to qualify for use of RGP 31) or apply for an Individual Permit.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14</a:t>
            </a:fld>
            <a:endParaRPr lang="en-US" dirty="0" smtClean="0"/>
          </a:p>
        </p:txBody>
      </p:sp>
      <p:sp>
        <p:nvSpPr>
          <p:cNvPr id="38915" name="Rectangle 2"/>
          <p:cNvSpPr>
            <a:spLocks noGrp="1" noChangeArrowheads="1"/>
          </p:cNvSpPr>
          <p:nvPr>
            <p:ph type="title"/>
          </p:nvPr>
        </p:nvSpPr>
        <p:spPr>
          <a:xfrm>
            <a:off x="152400" y="0"/>
            <a:ext cx="8534400" cy="1371600"/>
          </a:xfrm>
        </p:spPr>
        <p:txBody>
          <a:bodyPr/>
          <a:lstStyle/>
          <a:p>
            <a:pPr eaLnBrk="1" hangingPunct="1"/>
            <a:r>
              <a:rPr lang="en-US" sz="4000" b="1" dirty="0" smtClean="0">
                <a:solidFill>
                  <a:srgbClr val="0070C0"/>
                </a:solidFill>
                <a:cs typeface="Arial" charset="0"/>
              </a:rPr>
              <a:t>Q &amp; As</a:t>
            </a: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990600"/>
            <a:ext cx="8241175" cy="5181600"/>
          </a:xfrm>
        </p:spPr>
        <p:txBody>
          <a:bodyPr/>
          <a:lstStyle/>
          <a:p>
            <a:pPr>
              <a:buNone/>
            </a:pPr>
            <a:endParaRPr lang="en-US" sz="2000" b="1" dirty="0" smtClean="0"/>
          </a:p>
          <a:p>
            <a:pPr>
              <a:buNone/>
            </a:pPr>
            <a:r>
              <a:rPr lang="en-US" sz="2000" b="1" dirty="0" smtClean="0"/>
              <a:t>Q:</a:t>
            </a:r>
            <a:r>
              <a:rPr lang="en-US" sz="2000" dirty="0" smtClean="0"/>
              <a:t> Once NCDOT submits a PCN, is a project automatically authorized under RGP 31 if NCDOT doesn’t hear back from the Corps within a certain timeframe (e.g., 45 days, 60 days, etc.)?</a:t>
            </a:r>
          </a:p>
          <a:p>
            <a:pPr>
              <a:buNone/>
            </a:pPr>
            <a:r>
              <a:rPr lang="en-US" sz="2000" dirty="0" smtClean="0"/>
              <a:t> </a:t>
            </a:r>
          </a:p>
          <a:p>
            <a:pPr>
              <a:buNone/>
            </a:pPr>
            <a:r>
              <a:rPr lang="en-US" sz="2000" b="1" dirty="0" smtClean="0"/>
              <a:t>A:</a:t>
            </a:r>
            <a:r>
              <a:rPr lang="en-US" sz="2000" dirty="0" smtClean="0"/>
              <a:t>  No. In accordance with special condition 1.a., NCDOT must receive written verification from the Corps that the proposed work complies with RGP 31 prior to commencing any activity authorized by RGP 31. The Corps will make every effort to issue a decision within 60 days from receipt date of PCN; however, there are situations that will require additional time, including but not limited to, resolution of outstanding issues such as incomplete consultation (e.g., Section 7 ESA, Section 106 NHPA, EFH, etc.),  or if NCDOT does not provide additional information requested by the Corps.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15</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dirty="0" smtClean="0">
                <a:solidFill>
                  <a:srgbClr val="0070C0"/>
                </a:solidFill>
              </a:rPr>
              <a:t/>
            </a:r>
            <a:br>
              <a:rPr lang="en-US" sz="4000" dirty="0" smtClean="0">
                <a:solidFill>
                  <a:srgbClr val="0070C0"/>
                </a:solidFill>
              </a:rPr>
            </a:br>
            <a:endParaRPr lang="en-US" sz="40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1400" dirty="0" smtClean="0"/>
          </a:p>
          <a:p>
            <a:pPr>
              <a:buNone/>
            </a:pPr>
            <a:endParaRPr lang="en-US" sz="1400" dirty="0" smtClean="0"/>
          </a:p>
          <a:p>
            <a:pPr>
              <a:buNone/>
            </a:pPr>
            <a:r>
              <a:rPr lang="en-US" sz="2000" dirty="0" smtClean="0"/>
              <a:t>	</a:t>
            </a:r>
          </a:p>
          <a:p>
            <a:pPr algn="ctr">
              <a:buNone/>
            </a:pPr>
            <a:r>
              <a:rPr lang="en-US" sz="6600" dirty="0" smtClean="0"/>
              <a:t>Questions?</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2</a:t>
            </a:fld>
            <a:endParaRPr lang="en-US" dirty="0" smtClean="0"/>
          </a:p>
        </p:txBody>
      </p:sp>
      <p:sp>
        <p:nvSpPr>
          <p:cNvPr id="38915" name="Rectangle 2"/>
          <p:cNvSpPr>
            <a:spLocks noGrp="1" noChangeArrowheads="1"/>
          </p:cNvSpPr>
          <p:nvPr>
            <p:ph type="title"/>
          </p:nvPr>
        </p:nvSpPr>
        <p:spPr>
          <a:xfrm>
            <a:off x="152400" y="76200"/>
            <a:ext cx="8534400" cy="1600200"/>
          </a:xfrm>
        </p:spPr>
        <p:txBody>
          <a:bodyPr/>
          <a:lstStyle/>
          <a:p>
            <a:pPr eaLnBrk="1" hangingPunct="1"/>
            <a:r>
              <a:rPr lang="en-US" sz="4000" b="1" dirty="0" smtClean="0">
                <a:solidFill>
                  <a:srgbClr val="0070C0"/>
                </a:solidFill>
                <a:cs typeface="Arial" charset="0"/>
              </a:rPr>
              <a:t/>
            </a:r>
            <a:br>
              <a:rPr lang="en-US" sz="4000" b="1" dirty="0" smtClean="0">
                <a:solidFill>
                  <a:srgbClr val="0070C0"/>
                </a:solidFill>
                <a:cs typeface="Arial" charset="0"/>
              </a:rPr>
            </a:br>
            <a:r>
              <a:rPr lang="en-US" sz="3600" b="1" dirty="0" smtClean="0">
                <a:solidFill>
                  <a:srgbClr val="0070C0"/>
                </a:solidFill>
                <a:cs typeface="Arial" charset="0"/>
              </a:rPr>
              <a:t>What Kind of Projects/Activities  Can be Authorized by General Permits?</a:t>
            </a:r>
            <a:endParaRPr lang="en-US" sz="36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p>
          <a:p>
            <a:pPr>
              <a:buNone/>
            </a:pPr>
            <a:r>
              <a:rPr lang="en-US" sz="2000" i="1" dirty="0" smtClean="0"/>
              <a:t>	</a:t>
            </a:r>
          </a:p>
          <a:p>
            <a:pPr>
              <a:buNone/>
            </a:pPr>
            <a:r>
              <a:rPr lang="en-US" dirty="0" smtClean="0"/>
              <a:t>Activities that are substantially similar in </a:t>
            </a:r>
          </a:p>
          <a:p>
            <a:pPr>
              <a:buNone/>
            </a:pPr>
            <a:r>
              <a:rPr lang="en-US" dirty="0" smtClean="0"/>
              <a:t>nature and cause only </a:t>
            </a:r>
            <a:r>
              <a:rPr lang="en-US" b="1" i="1" dirty="0" smtClean="0"/>
              <a:t>minimal </a:t>
            </a:r>
            <a:r>
              <a:rPr lang="en-US" dirty="0" smtClean="0"/>
              <a:t>individual and</a:t>
            </a:r>
          </a:p>
          <a:p>
            <a:pPr>
              <a:buNone/>
            </a:pPr>
            <a:r>
              <a:rPr lang="en-US" dirty="0" smtClean="0"/>
              <a:t>cumulative environmental impacts. </a:t>
            </a:r>
          </a:p>
          <a:p>
            <a:pPr>
              <a:buNone/>
            </a:pPr>
            <a:endParaRPr lang="en-US" dirty="0" smtClean="0"/>
          </a:p>
          <a:p>
            <a:pPr algn="ctr">
              <a:buNone/>
            </a:pPr>
            <a:r>
              <a:rPr lang="en-US" sz="4000" dirty="0" smtClean="0"/>
              <a:t> </a:t>
            </a:r>
            <a:r>
              <a:rPr lang="en-US" sz="3600" dirty="0" smtClean="0"/>
              <a:t>The Corps determines if impacts  are minimal.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3</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3200" b="1" dirty="0" smtClean="0">
                <a:solidFill>
                  <a:srgbClr val="0070C0"/>
                </a:solidFill>
                <a:cs typeface="Arial" charset="0"/>
              </a:rPr>
              <a:t>Why Did the Corps Revise RGP 31?</a:t>
            </a:r>
            <a:endParaRPr lang="en-US" sz="3200" dirty="0" smtClean="0">
              <a:solidFill>
                <a:srgbClr val="0070C0"/>
              </a:solidFill>
              <a:cs typeface="Arial" charset="0"/>
            </a:endParaRPr>
          </a:p>
        </p:txBody>
      </p:sp>
      <p:sp>
        <p:nvSpPr>
          <p:cNvPr id="38916" name="Rectangle 3"/>
          <p:cNvSpPr>
            <a:spLocks noGrp="1" noChangeArrowheads="1"/>
          </p:cNvSpPr>
          <p:nvPr>
            <p:ph type="body" idx="1"/>
          </p:nvPr>
        </p:nvSpPr>
        <p:spPr>
          <a:xfrm>
            <a:off x="0" y="1219200"/>
            <a:ext cx="8763001" cy="4953000"/>
          </a:xfrm>
        </p:spPr>
        <p:txBody>
          <a:bodyPr/>
          <a:lstStyle/>
          <a:p>
            <a:pPr>
              <a:buFont typeface="Wingdings" pitchFamily="2" charset="2"/>
              <a:buChar char="Ø"/>
            </a:pPr>
            <a:r>
              <a:rPr lang="en-US" sz="2400" dirty="0" smtClean="0"/>
              <a:t>Experience with NCDOT projects has demonstrated that many similar projects have no more than minimal environmental impacts, both individually and cumulatively.</a:t>
            </a:r>
          </a:p>
          <a:p>
            <a:pPr>
              <a:buFont typeface="Wingdings" pitchFamily="2" charset="2"/>
              <a:buChar char="Ø"/>
            </a:pPr>
            <a:endParaRPr lang="en-US" sz="2400" dirty="0" smtClean="0"/>
          </a:p>
          <a:p>
            <a:pPr>
              <a:buFont typeface="Wingdings" pitchFamily="2" charset="2"/>
              <a:buChar char="Ø"/>
            </a:pPr>
            <a:r>
              <a:rPr lang="en-US" sz="2400" dirty="0" smtClean="0"/>
              <a:t>RGP 31 will allow:</a:t>
            </a:r>
          </a:p>
          <a:p>
            <a:pPr lvl="1">
              <a:buFont typeface="Arial" pitchFamily="34" charset="0"/>
              <a:buChar char="•"/>
            </a:pPr>
            <a:r>
              <a:rPr lang="en-US" sz="2000" dirty="0" smtClean="0"/>
              <a:t>efficient evaluation of similar projects that have only minimal environmental impacts</a:t>
            </a:r>
          </a:p>
          <a:p>
            <a:pPr lvl="1">
              <a:buFont typeface="Arial" pitchFamily="34" charset="0"/>
              <a:buChar char="•"/>
            </a:pPr>
            <a:r>
              <a:rPr lang="en-US" sz="2000" dirty="0" smtClean="0"/>
              <a:t>the Corps and review agencies to direct limited resources toward reviewing projects that have greater environmental consequences, and </a:t>
            </a:r>
          </a:p>
          <a:p>
            <a:pPr lvl="1">
              <a:buFont typeface="Arial" pitchFamily="34" charset="0"/>
              <a:buChar char="•"/>
            </a:pPr>
            <a:r>
              <a:rPr lang="en-US" sz="2000" dirty="0" smtClean="0"/>
              <a:t>construction of vital infrastructure projects in the State of North Carolina to proceed without unnecessary delays.</a:t>
            </a:r>
          </a:p>
          <a:p>
            <a:pPr>
              <a:buNone/>
            </a:pPr>
            <a:r>
              <a:rPr lang="en-US" sz="2800" dirty="0" smtClean="0"/>
              <a:t> </a:t>
            </a:r>
          </a:p>
          <a:p>
            <a:pPr lvl="1" eaLnBrk="1" hangingPunct="1">
              <a:spcBef>
                <a:spcPts val="0"/>
              </a:spcBef>
              <a:buSzPct val="100000"/>
              <a:buNone/>
            </a:pPr>
            <a:r>
              <a:rPr lang="en-US" sz="32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4</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3600" b="1" dirty="0" smtClean="0">
                <a:solidFill>
                  <a:srgbClr val="0070C0"/>
                </a:solidFill>
                <a:cs typeface="Arial" charset="0"/>
              </a:rPr>
              <a:t>What is a Single and Complete Linear Project?</a:t>
            </a:r>
            <a:endParaRPr lang="en-US" sz="36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2000" i="1" dirty="0" smtClean="0">
              <a:solidFill>
                <a:srgbClr val="0070C0"/>
              </a:solidFill>
            </a:endParaRPr>
          </a:p>
          <a:p>
            <a:pPr>
              <a:buNone/>
            </a:pPr>
            <a:r>
              <a:rPr lang="en-US" sz="1800" b="1" i="1" dirty="0" smtClean="0"/>
              <a:t>       </a:t>
            </a:r>
            <a:r>
              <a:rPr lang="en-US" sz="1800" b="1" i="1" u="sng" dirty="0" smtClean="0"/>
              <a:t>Single and complete linear project</a:t>
            </a:r>
            <a:r>
              <a:rPr lang="en-US" sz="1800" i="1" u="sng" dirty="0" smtClean="0"/>
              <a:t>:</a:t>
            </a:r>
            <a:r>
              <a:rPr lang="en-US" sz="1800" i="1" dirty="0" smtClean="0"/>
              <a:t>  </a:t>
            </a:r>
            <a:r>
              <a:rPr lang="en-US" sz="1800" dirty="0" smtClean="0"/>
              <a:t>A linear project is a project constructed for the purpose of getting people, goods, or services from a point of origin to a terminal point, which often involves multiple crossings of one or more waterbodies at separate and distant locations. The term “single and complete project” is defined as that portion of the total linear project proposed or accomplished by one owner/developer or partnership or other association of owners/developers that includes all crossings of a single water of the U.S. (i.e., a single waterbody) at a specific location. </a:t>
            </a:r>
            <a:r>
              <a:rPr lang="en-US" sz="1800" b="1" i="1" dirty="0" smtClean="0"/>
              <a:t>For linear projects crossing a single or multiple waterbodies several times at separate and distant locations, each crossing is considered a single and complete project for purposes of this RGP. </a:t>
            </a:r>
            <a:r>
              <a:rPr lang="en-US" sz="1800" dirty="0" smtClean="0"/>
              <a:t>However, individual channels in a braided stream or river, or individual arms of a large, irregularly shaped wetland or lake, etc., are not separate waterbodies, and crossings of such features cannot be considered separately.</a:t>
            </a:r>
          </a:p>
          <a:p>
            <a:pPr algn="ctr">
              <a:buNone/>
            </a:pPr>
            <a:r>
              <a:rPr lang="en-US" sz="1800" b="1" dirty="0" smtClean="0">
                <a:solidFill>
                  <a:srgbClr val="C00000"/>
                </a:solidFill>
              </a:rPr>
              <a:t>Note – this is the same definition/rationale that is used for NWP 14 </a:t>
            </a:r>
            <a:endParaRPr lang="en-US" sz="3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5</a:t>
            </a:fld>
            <a:endParaRPr lang="en-US" dirty="0" smtClean="0"/>
          </a:p>
        </p:txBody>
      </p:sp>
      <p:sp>
        <p:nvSpPr>
          <p:cNvPr id="38915" name="Rectangle 2"/>
          <p:cNvSpPr>
            <a:spLocks noGrp="1" noChangeArrowheads="1"/>
          </p:cNvSpPr>
          <p:nvPr>
            <p:ph type="title"/>
          </p:nvPr>
        </p:nvSpPr>
        <p:spPr>
          <a:xfrm>
            <a:off x="152400" y="0"/>
            <a:ext cx="8534400" cy="1905000"/>
          </a:xfrm>
        </p:spPr>
        <p:txBody>
          <a:bodyPr/>
          <a:lstStyle/>
          <a:p>
            <a:pPr eaLnBrk="1" hangingPunct="1"/>
            <a:r>
              <a:rPr lang="en-US" sz="3200" b="1" dirty="0" smtClean="0">
                <a:solidFill>
                  <a:srgbClr val="0070C0"/>
                </a:solidFill>
                <a:cs typeface="Arial" charset="0"/>
              </a:rPr>
              <a:t>What Does the Revised and Reissued RGP 31 Authorize?</a:t>
            </a:r>
            <a:endParaRPr lang="en-US" sz="3200"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sz="1600" i="1" dirty="0" smtClean="0"/>
              <a:t>	</a:t>
            </a:r>
            <a:r>
              <a:rPr lang="en-US" sz="2800" dirty="0" smtClean="0"/>
              <a:t> </a:t>
            </a:r>
          </a:p>
          <a:p>
            <a:pPr>
              <a:lnSpc>
                <a:spcPct val="150000"/>
              </a:lnSpc>
              <a:spcBef>
                <a:spcPts val="0"/>
              </a:spcBef>
              <a:buNone/>
            </a:pPr>
            <a:r>
              <a:rPr lang="en-US" sz="2800" dirty="0" smtClean="0"/>
              <a:t>a.  Construction, maintenance, and repair of bridges</a:t>
            </a:r>
          </a:p>
          <a:p>
            <a:pPr>
              <a:spcBef>
                <a:spcPts val="0"/>
              </a:spcBef>
              <a:buNone/>
            </a:pPr>
            <a:r>
              <a:rPr lang="en-US" sz="2800" dirty="0" smtClean="0"/>
              <a:t>b.  Best-fit widening projects that have completed</a:t>
            </a:r>
          </a:p>
          <a:p>
            <a:pPr>
              <a:spcBef>
                <a:spcPts val="0"/>
              </a:spcBef>
              <a:buNone/>
            </a:pPr>
            <a:r>
              <a:rPr lang="en-US" sz="2800" dirty="0" smtClean="0"/>
              <a:t>     the Merger Process </a:t>
            </a:r>
          </a:p>
          <a:p>
            <a:pPr>
              <a:spcBef>
                <a:spcPts val="0"/>
              </a:spcBef>
              <a:buNone/>
            </a:pPr>
            <a:r>
              <a:rPr lang="en-US" sz="2800" dirty="0" smtClean="0"/>
              <a:t>c.  Minor widening projects, such as paving and/or</a:t>
            </a:r>
          </a:p>
          <a:p>
            <a:pPr>
              <a:spcBef>
                <a:spcPts val="0"/>
              </a:spcBef>
              <a:buNone/>
            </a:pPr>
            <a:r>
              <a:rPr lang="en-US" sz="2800" dirty="0" smtClean="0"/>
              <a:t>     widening secondary roads, or interchange</a:t>
            </a:r>
          </a:p>
          <a:p>
            <a:pPr>
              <a:spcBef>
                <a:spcPts val="0"/>
              </a:spcBef>
              <a:buNone/>
            </a:pPr>
            <a:r>
              <a:rPr lang="en-US" sz="2800" dirty="0" smtClean="0"/>
              <a:t>     improvements</a:t>
            </a:r>
          </a:p>
          <a:p>
            <a:pPr>
              <a:lnSpc>
                <a:spcPct val="150000"/>
              </a:lnSpc>
              <a:spcBef>
                <a:spcPts val="0"/>
              </a:spcBef>
              <a:buNone/>
            </a:pPr>
            <a:r>
              <a:rPr lang="en-US" sz="2800" dirty="0" smtClean="0"/>
              <a:t>d.  Stream relocations associated with these projects </a:t>
            </a:r>
          </a:p>
          <a:p>
            <a:pPr>
              <a:buNone/>
            </a:pPr>
            <a:r>
              <a:rPr lang="en-US" sz="2800" dirty="0" smtClean="0"/>
              <a:t> </a:t>
            </a:r>
          </a:p>
          <a:p>
            <a:pPr>
              <a:buNone/>
            </a:pPr>
            <a:r>
              <a:rPr lang="en-US" sz="2800" dirty="0" smtClean="0"/>
              <a:t> </a:t>
            </a:r>
          </a:p>
          <a:p>
            <a:endParaRPr lang="en-US" sz="2800" dirty="0" smtClean="0"/>
          </a:p>
          <a:p>
            <a:pPr lvl="1" eaLnBrk="1" hangingPunct="1">
              <a:lnSpc>
                <a:spcPct val="150000"/>
              </a:lnSpc>
              <a:buSzPct val="100000"/>
              <a:buFont typeface="Wingdings" pitchFamily="2" charset="2"/>
              <a:buChar char="§"/>
            </a:pPr>
            <a:endParaRPr lang="en-US" dirty="0" smtClean="0"/>
          </a:p>
          <a:p>
            <a:pPr lvl="1" eaLnBrk="1" hangingPunct="1">
              <a:lnSpc>
                <a:spcPct val="150000"/>
              </a:lnSpc>
              <a:buSzPct val="100000"/>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02334419-7F62-4958-ADE2-A855AE5D43B2}" type="slidenum">
              <a:rPr lang="en-US" smtClean="0"/>
              <a:pPr fontAlgn="base">
                <a:spcBef>
                  <a:spcPct val="0"/>
                </a:spcBef>
                <a:spcAft>
                  <a:spcPct val="0"/>
                </a:spcAft>
                <a:defRPr/>
              </a:pPr>
              <a:t>6</a:t>
            </a:fld>
            <a:endParaRPr lang="en-US" dirty="0" smtClean="0"/>
          </a:p>
        </p:txBody>
      </p:sp>
      <p:sp>
        <p:nvSpPr>
          <p:cNvPr id="39939" name="Rectangle 2"/>
          <p:cNvSpPr>
            <a:spLocks noGrp="1" noChangeArrowheads="1"/>
          </p:cNvSpPr>
          <p:nvPr>
            <p:ph type="title"/>
          </p:nvPr>
        </p:nvSpPr>
        <p:spPr>
          <a:xfrm>
            <a:off x="457200" y="152400"/>
            <a:ext cx="8229600" cy="785150"/>
          </a:xfrm>
        </p:spPr>
        <p:txBody>
          <a:bodyPr/>
          <a:lstStyle/>
          <a:p>
            <a:pPr eaLnBrk="1" hangingPunct="1"/>
            <a:r>
              <a:rPr lang="en-US" sz="4000" b="1" dirty="0" smtClean="0">
                <a:solidFill>
                  <a:srgbClr val="0070C0"/>
                </a:solidFill>
                <a:cs typeface="Arial" charset="0"/>
              </a:rPr>
              <a:t/>
            </a:r>
            <a:br>
              <a:rPr lang="en-US" sz="4000" b="1" dirty="0" smtClean="0">
                <a:solidFill>
                  <a:srgbClr val="0070C0"/>
                </a:solidFill>
                <a:cs typeface="Arial" charset="0"/>
              </a:rPr>
            </a:br>
            <a:r>
              <a:rPr lang="en-US" sz="4000" b="1" dirty="0" smtClean="0">
                <a:solidFill>
                  <a:srgbClr val="0070C0"/>
                </a:solidFill>
                <a:cs typeface="Arial" charset="0"/>
              </a:rPr>
              <a:t>What Does RGP 31 Authorize?</a:t>
            </a:r>
            <a:endParaRPr lang="en-US" sz="4000" dirty="0" smtClean="0">
              <a:solidFill>
                <a:srgbClr val="0070C0"/>
              </a:solidFill>
              <a:cs typeface="Arial" charset="0"/>
            </a:endParaRPr>
          </a:p>
        </p:txBody>
      </p:sp>
      <p:sp>
        <p:nvSpPr>
          <p:cNvPr id="39940" name="Rectangle 3"/>
          <p:cNvSpPr>
            <a:spLocks noGrp="1" noChangeArrowheads="1"/>
          </p:cNvSpPr>
          <p:nvPr>
            <p:ph type="body" idx="1"/>
          </p:nvPr>
        </p:nvSpPr>
        <p:spPr>
          <a:xfrm>
            <a:off x="381000" y="914400"/>
            <a:ext cx="7620000" cy="5334000"/>
          </a:xfrm>
        </p:spPr>
        <p:txBody>
          <a:bodyPr/>
          <a:lstStyle/>
          <a:p>
            <a:pPr lvl="1" eaLnBrk="1" hangingPunct="1">
              <a:buSzPct val="100000"/>
              <a:buFont typeface="Wingdings" pitchFamily="2" charset="2"/>
              <a:buChar char="§"/>
            </a:pPr>
            <a:endParaRPr lang="en-US" sz="1400" b="1" u="sng" dirty="0" smtClean="0"/>
          </a:p>
          <a:p>
            <a:pPr lvl="1" eaLnBrk="1" hangingPunct="1">
              <a:buSzPct val="100000"/>
              <a:buNone/>
            </a:pPr>
            <a:r>
              <a:rPr lang="en-US" dirty="0" smtClean="0"/>
              <a:t>	</a:t>
            </a:r>
          </a:p>
          <a:p>
            <a:pPr lvl="1" eaLnBrk="1" hangingPunct="1">
              <a:buSzPct val="100000"/>
              <a:buNone/>
            </a:pPr>
            <a:r>
              <a:rPr lang="en-US" dirty="0" smtClean="0"/>
              <a:t>	a. Construction, maintenance, and repair of bridges, to include work on the approaches, where permanent impacts resulting in a loss of waters of the U.S. will be less than or equal to 500 linear feet (lf) of stream and/or one (1) acre of wetland/non-tidal open water for each single and complete linear project.</a:t>
            </a:r>
          </a:p>
          <a:p>
            <a:endParaRPr lang="en-US" sz="1000" dirty="0" smtClean="0"/>
          </a:p>
          <a:p>
            <a:endParaRPr lang="en-US" sz="1000" dirty="0" smtClean="0"/>
          </a:p>
          <a:p>
            <a:endParaRPr lang="en-US" sz="1000" dirty="0" smtClean="0"/>
          </a:p>
          <a:p>
            <a:endParaRPr lang="en-US" sz="1000" dirty="0" smtClean="0"/>
          </a:p>
          <a:p>
            <a:pPr>
              <a:buNone/>
            </a:pPr>
            <a:r>
              <a:rPr lang="en-US" sz="1000" b="1" dirty="0" smtClean="0"/>
              <a:t> </a:t>
            </a:r>
            <a:endParaRPr lang="en-US" sz="1000" dirty="0" smtClean="0"/>
          </a:p>
          <a:p>
            <a:pPr lvl="1" eaLnBrk="1" hangingPunct="1">
              <a:buSzPct val="100000"/>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7</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b="1" dirty="0" smtClean="0">
                <a:solidFill>
                  <a:srgbClr val="0070C0"/>
                </a:solidFill>
              </a:rPr>
              <a:t>What Does RGP 31 Authorize?</a:t>
            </a:r>
            <a:endParaRPr lang="en-US" sz="4000" b="1"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1400" dirty="0" smtClean="0"/>
          </a:p>
          <a:p>
            <a:pPr>
              <a:buNone/>
            </a:pPr>
            <a:r>
              <a:rPr lang="en-US" sz="2000" dirty="0" smtClean="0"/>
              <a:t>	b.   Best-fit widening projects that have undergone interagency review and completed the current interagency Merger Process, which merges the requirements of the National Environmental Policy Act (NEPA) with those found within Section 404 of the Clean Water Act (CWA). </a:t>
            </a:r>
            <a:r>
              <a:rPr lang="en-US" sz="2000" b="1" dirty="0" smtClean="0"/>
              <a:t>While there is no impact threshold for these widening projects, the Corps has the discretion to require an individual permit if it determines that the proposed impacts will have more than a minimal impact on the aquatic environment or on other environmental factors, or if the project would normally require an Environmental Impact Statement (EIS) under current Federal Highway Administration (FHWA) guidelines. </a:t>
            </a:r>
            <a:r>
              <a:rPr lang="en-US" sz="2000" dirty="0" smtClean="0"/>
              <a:t>Best-fit projects may include a small amount of new location roadway for components such as interchanges or intersections, provided the new location portion has been concurred upon by the merger team. </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8</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dirty="0" smtClean="0">
                <a:solidFill>
                  <a:srgbClr val="0070C0"/>
                </a:solidFill>
              </a:rPr>
              <a:t/>
            </a:r>
            <a:br>
              <a:rPr lang="en-US" sz="4000" dirty="0" smtClean="0">
                <a:solidFill>
                  <a:srgbClr val="0070C0"/>
                </a:solidFill>
              </a:rPr>
            </a:br>
            <a:r>
              <a:rPr lang="en-US" sz="4000" b="1" dirty="0" smtClean="0">
                <a:solidFill>
                  <a:srgbClr val="0070C0"/>
                </a:solidFill>
              </a:rPr>
              <a:t>What Does RGP 31 Authorize?</a:t>
            </a:r>
            <a:endParaRPr lang="en-US" sz="4000" b="1"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r>
              <a:rPr lang="en-US" dirty="0" smtClean="0"/>
              <a:t>	</a:t>
            </a:r>
          </a:p>
          <a:p>
            <a:pPr>
              <a:buNone/>
            </a:pPr>
            <a:r>
              <a:rPr lang="en-US" sz="2800" dirty="0" smtClean="0"/>
              <a:t>c.  Minor widening projects, such as paving and/or widening secondary roads, or interchange improvements, when permanent impacts which result in a loss of waters of the U.S. from installation and/or extension of culverts and/or pipes will be less than or equal to 500 lf of stream and/or one (1) acre of wetland/non-tidal open water for each single and complete linear project. </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p:txBody>
          <a:bodyPr/>
          <a:lstStyle/>
          <a:p>
            <a:pPr fontAlgn="base">
              <a:spcBef>
                <a:spcPct val="0"/>
              </a:spcBef>
              <a:spcAft>
                <a:spcPct val="0"/>
              </a:spcAft>
              <a:defRPr/>
            </a:pPr>
            <a:fld id="{C44573AC-90E8-4861-A3CE-941BC36AB8F1}" type="slidenum">
              <a:rPr lang="en-US" smtClean="0"/>
              <a:pPr fontAlgn="base">
                <a:spcBef>
                  <a:spcPct val="0"/>
                </a:spcBef>
                <a:spcAft>
                  <a:spcPct val="0"/>
                </a:spcAft>
                <a:defRPr/>
              </a:pPr>
              <a:t>9</a:t>
            </a:fld>
            <a:endParaRPr lang="en-US" dirty="0" smtClean="0"/>
          </a:p>
        </p:txBody>
      </p:sp>
      <p:sp>
        <p:nvSpPr>
          <p:cNvPr id="38915" name="Rectangle 2"/>
          <p:cNvSpPr>
            <a:spLocks noGrp="1" noChangeArrowheads="1"/>
          </p:cNvSpPr>
          <p:nvPr>
            <p:ph type="title"/>
          </p:nvPr>
        </p:nvSpPr>
        <p:spPr>
          <a:xfrm>
            <a:off x="152400" y="76200"/>
            <a:ext cx="8534400" cy="1143000"/>
          </a:xfrm>
        </p:spPr>
        <p:txBody>
          <a:bodyPr/>
          <a:lstStyle/>
          <a:p>
            <a:pPr eaLnBrk="1" hangingPunct="1"/>
            <a:r>
              <a:rPr lang="en-US" sz="4000" dirty="0" smtClean="0">
                <a:solidFill>
                  <a:srgbClr val="0070C0"/>
                </a:solidFill>
              </a:rPr>
              <a:t/>
            </a:r>
            <a:br>
              <a:rPr lang="en-US" sz="4000" dirty="0" smtClean="0">
                <a:solidFill>
                  <a:srgbClr val="0070C0"/>
                </a:solidFill>
              </a:rPr>
            </a:br>
            <a:r>
              <a:rPr lang="en-US" sz="4000" b="1" dirty="0" smtClean="0">
                <a:solidFill>
                  <a:srgbClr val="0070C0"/>
                </a:solidFill>
              </a:rPr>
              <a:t>What Does RGP 31 Authorize?</a:t>
            </a:r>
            <a:endParaRPr lang="en-US" sz="4000" b="1" dirty="0" smtClean="0">
              <a:solidFill>
                <a:srgbClr val="0070C0"/>
              </a:solidFill>
              <a:cs typeface="Arial" charset="0"/>
            </a:endParaRPr>
          </a:p>
        </p:txBody>
      </p:sp>
      <p:sp>
        <p:nvSpPr>
          <p:cNvPr id="38916" name="Rectangle 3"/>
          <p:cNvSpPr>
            <a:spLocks noGrp="1" noChangeArrowheads="1"/>
          </p:cNvSpPr>
          <p:nvPr>
            <p:ph type="body" idx="1"/>
          </p:nvPr>
        </p:nvSpPr>
        <p:spPr>
          <a:xfrm>
            <a:off x="521825" y="1219200"/>
            <a:ext cx="8241175" cy="4953000"/>
          </a:xfrm>
        </p:spPr>
        <p:txBody>
          <a:bodyPr/>
          <a:lstStyle/>
          <a:p>
            <a:pPr>
              <a:buNone/>
            </a:pPr>
            <a:endParaRPr lang="en-US" sz="1400" dirty="0" smtClean="0"/>
          </a:p>
          <a:p>
            <a:pPr>
              <a:buNone/>
            </a:pPr>
            <a:endParaRPr lang="en-US" sz="1400" dirty="0" smtClean="0"/>
          </a:p>
          <a:p>
            <a:pPr>
              <a:buNone/>
            </a:pPr>
            <a:r>
              <a:rPr lang="en-US" sz="2000" dirty="0" smtClean="0"/>
              <a:t>	</a:t>
            </a:r>
          </a:p>
          <a:p>
            <a:pPr>
              <a:buNone/>
            </a:pPr>
            <a:r>
              <a:rPr lang="en-US" dirty="0" smtClean="0"/>
              <a:t>d.   Stream relocation(s) associated with projects identified in a-c above. Stream relocation lengths are to be evaluated independently and are not included within each respective maximum limit threshold for the authorized actions stated above.</a:t>
            </a:r>
          </a:p>
          <a:p>
            <a:pPr>
              <a:buNone/>
            </a:pP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 Master">
  <a:themeElements>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2">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SharedContentType xmlns="Microsoft.SharePoint.Taxonomy.ContentTypeSync" SourceId="7ef604a7-ebc4-47af-96e9-7f1ad444f50a"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Meeting_x0020_Date xmlns="1130b7ae-8574-4e80-8ffe-926befa37978">2015-06-11T04:00:00+00:00</Meeting_x0020_Date>
    <_dlc_DocId xmlns="16f00c2e-ac5c-418b-9f13-a0771dbd417d">CONNECT-529-14</_dlc_DocId>
    <_dlc_DocIdUrl xmlns="16f00c2e-ac5c-418b-9f13-a0771dbd417d">
      <Url>https://connect.ncdot.gov/resources/Environmental/_layouts/15/DocIdRedir.aspx?ID=CONNECT-529-14</Url>
      <Description>CONNECT-529-14</Description>
    </_dlc_DocIdUrl>
    <URL xmlns="http://schemas.microsoft.com/sharepoint/v3">
      <Url xsi:nil="true"/>
      <Description xsi:nil="true"/>
    </URL>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90FB19DA170CAE42A43E64E288DA06EB" ma:contentTypeVersion="9" ma:contentTypeDescription="Create a new document." ma:contentTypeScope="" ma:versionID="9e200c0b81be251d8603a9c130d94407">
  <xsd:schema xmlns:xsd="http://www.w3.org/2001/XMLSchema" xmlns:xs="http://www.w3.org/2001/XMLSchema" xmlns:p="http://schemas.microsoft.com/office/2006/metadata/properties" xmlns:ns1="http://schemas.microsoft.com/sharepoint/v3" xmlns:ns2="1130b7ae-8574-4e80-8ffe-926befa37978" xmlns:ns3="16f00c2e-ac5c-418b-9f13-a0771dbd417d" xmlns:ns4="a5b864cb-7915-4493-b702-ad0b49b4414f" targetNamespace="http://schemas.microsoft.com/office/2006/metadata/properties" ma:root="true" ma:fieldsID="e8713c35e426865aae9bf0448e39661a" ns1:_="" ns2:_="" ns3:_="" ns4:_="">
    <xsd:import namespace="http://schemas.microsoft.com/sharepoint/v3"/>
    <xsd:import namespace="1130b7ae-8574-4e80-8ffe-926befa37978"/>
    <xsd:import namespace="16f00c2e-ac5c-418b-9f13-a0771dbd417d"/>
    <xsd:import namespace="a5b864cb-7915-4493-b702-ad0b49b4414f"/>
    <xsd:element name="properties">
      <xsd:complexType>
        <xsd:sequence>
          <xsd:element name="documentManagement">
            <xsd:complexType>
              <xsd:all>
                <xsd:element ref="ns2:Meeting_x0020_Date"/>
                <xsd:element ref="ns3:_dlc_DocId" minOccurs="0"/>
                <xsd:element ref="ns3:_dlc_DocIdUrl" minOccurs="0"/>
                <xsd:element ref="ns3:_dlc_DocIdPersistId" minOccurs="0"/>
                <xsd:element ref="ns1:URL"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2"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130b7ae-8574-4e80-8ffe-926befa37978" elementFormDefault="qualified">
    <xsd:import namespace="http://schemas.microsoft.com/office/2006/documentManagement/types"/>
    <xsd:import namespace="http://schemas.microsoft.com/office/infopath/2007/PartnerControls"/>
    <xsd:element name="Meeting_x0020_Date" ma:index="8" ma:displayName="Meeting Date" ma:format="DateOnly" ma:internalName="Meeting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6f00c2e-ac5c-418b-9f13-a0771dbd417d"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5b864cb-7915-4493-b702-ad0b49b4414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F99F5E-3475-4E6D-A3F4-A92892755A6E}"/>
</file>

<file path=customXml/itemProps2.xml><?xml version="1.0" encoding="utf-8"?>
<ds:datastoreItem xmlns:ds="http://schemas.openxmlformats.org/officeDocument/2006/customXml" ds:itemID="{8B9BAE0C-3A0F-4AFF-B1EC-E236CACE32D9}"/>
</file>

<file path=customXml/itemProps3.xml><?xml version="1.0" encoding="utf-8"?>
<ds:datastoreItem xmlns:ds="http://schemas.openxmlformats.org/officeDocument/2006/customXml" ds:itemID="{40D4745C-2A62-4999-89FF-394BA9D6C28B}"/>
</file>

<file path=customXml/itemProps4.xml><?xml version="1.0" encoding="utf-8"?>
<ds:datastoreItem xmlns:ds="http://schemas.openxmlformats.org/officeDocument/2006/customXml" ds:itemID="{DB7FE4DA-71CA-4351-BFC3-F6F894096D48}"/>
</file>

<file path=customXml/itemProps5.xml><?xml version="1.0" encoding="utf-8"?>
<ds:datastoreItem xmlns:ds="http://schemas.openxmlformats.org/officeDocument/2006/customXml" ds:itemID="{67097A89-D480-420C-8CFB-6040EF81E32C}"/>
</file>

<file path=docProps/app.xml><?xml version="1.0" encoding="utf-8"?>
<Properties xmlns="http://schemas.openxmlformats.org/officeDocument/2006/extended-properties" xmlns:vt="http://schemas.openxmlformats.org/officeDocument/2006/docPropsVTypes">
  <TotalTime>3002</TotalTime>
  <Words>434</Words>
  <Application>Microsoft Office PowerPoint</Application>
  <PresentationFormat>On-screen Show (4:3)</PresentationFormat>
  <Paragraphs>107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Slide Master</vt:lpstr>
      <vt:lpstr> </vt:lpstr>
      <vt:lpstr> What Kind of Projects/Activities  Can be Authorized by General Permits?</vt:lpstr>
      <vt:lpstr>Why Did the Corps Revise RGP 31?</vt:lpstr>
      <vt:lpstr>What is a Single and Complete Linear Project?</vt:lpstr>
      <vt:lpstr>What Does the Revised and Reissued RGP 31 Authorize?</vt:lpstr>
      <vt:lpstr> What Does RGP 31 Authorize?</vt:lpstr>
      <vt:lpstr>What Does RGP 31 Authorize?</vt:lpstr>
      <vt:lpstr> What Does RGP 31 Authorize?</vt:lpstr>
      <vt:lpstr> What Does RGP 31 Authorize?</vt:lpstr>
      <vt:lpstr>Discretionary Authority</vt:lpstr>
      <vt:lpstr>Q &amp; As</vt:lpstr>
      <vt:lpstr>Q &amp; As</vt:lpstr>
      <vt:lpstr>Q &amp; As</vt:lpstr>
      <vt:lpstr>Q &amp; As</vt:lpstr>
      <vt:lpstr> </vt:lpstr>
    </vt:vector>
  </TitlesOfParts>
  <Company>USACE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RGP 31 SSP for June 2015 Interagency mtg</dc:title>
  <dc:creator>T0ULAWHR</dc:creator>
  <cp:lastModifiedBy>L. Beckwith</cp:lastModifiedBy>
  <cp:revision>479</cp:revision>
  <dcterms:created xsi:type="dcterms:W3CDTF">2011-01-31T13:12:28Z</dcterms:created>
  <dcterms:modified xsi:type="dcterms:W3CDTF">2015-06-09T17:10:52Z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0x01010090FB19DA170CAE42A43E64E288DA06EB</vt:lpwstr>
  </property>
  <property fmtid="{D5CDD505-2E9C-101B-9397-08002B2CF9AE}" pid="3" name="_dlc_DocIdItemGuid">
    <vt:lpwstr>b895c174-968f-4a02-8f90-79d3d01f2e90</vt:lpwstr>
  </property>
  <property fmtid="{D5CDD505-2E9C-101B-9397-08002B2CF9AE}" pid="4" name="Order">
    <vt:r8>1400</vt:r8>
  </property>
</Properties>
</file>